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5"/>
  </p:notesMasterIdLst>
  <p:handoutMasterIdLst>
    <p:handoutMasterId r:id="rId36"/>
  </p:handoutMasterIdLst>
  <p:sldIdLst>
    <p:sldId id="512" r:id="rId2"/>
    <p:sldId id="494" r:id="rId3"/>
    <p:sldId id="488" r:id="rId4"/>
    <p:sldId id="543" r:id="rId5"/>
    <p:sldId id="529" r:id="rId6"/>
    <p:sldId id="453" r:id="rId7"/>
    <p:sldId id="480" r:id="rId8"/>
    <p:sldId id="526" r:id="rId9"/>
    <p:sldId id="481" r:id="rId10"/>
    <p:sldId id="527" r:id="rId11"/>
    <p:sldId id="525" r:id="rId12"/>
    <p:sldId id="482" r:id="rId13"/>
    <p:sldId id="483" r:id="rId14"/>
    <p:sldId id="484" r:id="rId15"/>
    <p:sldId id="528" r:id="rId16"/>
    <p:sldId id="539" r:id="rId17"/>
    <p:sldId id="485" r:id="rId18"/>
    <p:sldId id="486" r:id="rId19"/>
    <p:sldId id="530" r:id="rId20"/>
    <p:sldId id="540" r:id="rId21"/>
    <p:sldId id="493" r:id="rId22"/>
    <p:sldId id="541" r:id="rId23"/>
    <p:sldId id="532" r:id="rId24"/>
    <p:sldId id="533" r:id="rId25"/>
    <p:sldId id="534" r:id="rId26"/>
    <p:sldId id="535" r:id="rId27"/>
    <p:sldId id="536" r:id="rId28"/>
    <p:sldId id="537" r:id="rId29"/>
    <p:sldId id="538" r:id="rId30"/>
    <p:sldId id="490" r:id="rId31"/>
    <p:sldId id="489" r:id="rId32"/>
    <p:sldId id="542" r:id="rId33"/>
    <p:sldId id="487" r:id="rId34"/>
  </p:sldIdLst>
  <p:sldSz cx="9144000" cy="6858000" type="screen4x3"/>
  <p:notesSz cx="6797675" cy="9926638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16DA210-FB5B-4158-B5E0-FEB733F419BA}" styleName="淺色樣式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slide" Target="../slides/slide2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E9A179B-85F7-4581-A6E3-AA8B236C669A}" type="doc">
      <dgm:prSet loTypeId="urn:microsoft.com/office/officeart/2008/layout/VerticalCurvedList" loCatId="list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F7366883-234A-44D8-8ED2-726C464FA115}">
      <dgm:prSet phldrT="[文字]" custT="1"/>
      <dgm:spPr/>
      <dgm:t>
        <a:bodyPr/>
        <a:lstStyle/>
        <a:p>
          <a:r>
            <a:rPr kumimoji="0" lang="zh-TW" altLang="en-US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rPr>
            <a:t>壹、新興毒品辨識</a:t>
          </a:r>
          <a:endParaRPr lang="zh-TW" altLang="en-US" sz="3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標楷體" pitchFamily="65" charset="-120"/>
            <a:ea typeface="標楷體" pitchFamily="65" charset="-120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F39B3D53-F9D4-4941-AC4B-F2535E55B62C}" type="parTrans" cxnId="{D20EB295-0F55-4D7C-AAE0-C0D1B5E00621}">
      <dgm:prSet/>
      <dgm:spPr/>
      <dgm:t>
        <a:bodyPr/>
        <a:lstStyle/>
        <a:p>
          <a:endParaRPr lang="zh-TW" altLang="en-US" sz="36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標楷體" pitchFamily="65" charset="-120"/>
            <a:ea typeface="標楷體" pitchFamily="65" charset="-120"/>
          </a:endParaRPr>
        </a:p>
      </dgm:t>
    </dgm:pt>
    <dgm:pt modelId="{490DC24E-CB93-48EC-81AA-CA464410245A}" type="sibTrans" cxnId="{D20EB295-0F55-4D7C-AAE0-C0D1B5E00621}">
      <dgm:prSet/>
      <dgm:spPr/>
      <dgm:t>
        <a:bodyPr/>
        <a:lstStyle/>
        <a:p>
          <a:endParaRPr lang="zh-TW" altLang="en-US" sz="36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標楷體" pitchFamily="65" charset="-120"/>
            <a:ea typeface="標楷體" pitchFamily="65" charset="-120"/>
          </a:endParaRPr>
        </a:p>
      </dgm:t>
    </dgm:pt>
    <dgm:pt modelId="{1D439B68-AF9F-4A72-937B-FBA5192C2D3F}">
      <dgm:prSet phldrT="[文字]" custT="1"/>
      <dgm:spPr/>
      <dgm:t>
        <a:bodyPr/>
        <a:lstStyle/>
        <a:p>
          <a:r>
            <a:rPr kumimoji="0" lang="zh-TW" altLang="en-US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rPr>
            <a:t>貳、反毒技巧</a:t>
          </a:r>
          <a:endParaRPr lang="zh-TW" altLang="en-US" sz="3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標楷體" pitchFamily="65" charset="-120"/>
            <a:ea typeface="標楷體" pitchFamily="65" charset="-120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DBC325D1-478F-4DF3-9F77-DDBC1A5F9C9A}" type="parTrans" cxnId="{CF66C59E-403F-40F3-BEC3-F5817F266766}">
      <dgm:prSet/>
      <dgm:spPr/>
      <dgm:t>
        <a:bodyPr/>
        <a:lstStyle/>
        <a:p>
          <a:endParaRPr lang="zh-TW" altLang="en-US" sz="36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標楷體" pitchFamily="65" charset="-120"/>
            <a:ea typeface="標楷體" pitchFamily="65" charset="-120"/>
          </a:endParaRPr>
        </a:p>
      </dgm:t>
    </dgm:pt>
    <dgm:pt modelId="{51E5B95D-B2A1-4017-96B0-B43774FD1C71}" type="sibTrans" cxnId="{CF66C59E-403F-40F3-BEC3-F5817F266766}">
      <dgm:prSet/>
      <dgm:spPr/>
      <dgm:t>
        <a:bodyPr/>
        <a:lstStyle/>
        <a:p>
          <a:endParaRPr lang="zh-TW" altLang="en-US" sz="36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標楷體" pitchFamily="65" charset="-120"/>
            <a:ea typeface="標楷體" pitchFamily="65" charset="-120"/>
          </a:endParaRPr>
        </a:p>
      </dgm:t>
    </dgm:pt>
    <dgm:pt modelId="{B121DEF1-E87C-4CCD-99F7-9F37E7263AC4}" type="pres">
      <dgm:prSet presAssocID="{3E9A179B-85F7-4581-A6E3-AA8B236C669A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zh-TW" altLang="en-US"/>
        </a:p>
      </dgm:t>
    </dgm:pt>
    <dgm:pt modelId="{A5115D23-4920-4B4B-9A87-CD97A795A061}" type="pres">
      <dgm:prSet presAssocID="{3E9A179B-85F7-4581-A6E3-AA8B236C669A}" presName="Name1" presStyleCnt="0"/>
      <dgm:spPr/>
      <dgm:t>
        <a:bodyPr/>
        <a:lstStyle/>
        <a:p>
          <a:endParaRPr lang="zh-TW" altLang="en-US"/>
        </a:p>
      </dgm:t>
    </dgm:pt>
    <dgm:pt modelId="{0E90A07E-923E-403C-8CE6-C35263F7BBA7}" type="pres">
      <dgm:prSet presAssocID="{3E9A179B-85F7-4581-A6E3-AA8B236C669A}" presName="cycle" presStyleCnt="0"/>
      <dgm:spPr/>
      <dgm:t>
        <a:bodyPr/>
        <a:lstStyle/>
        <a:p>
          <a:endParaRPr lang="zh-TW" altLang="en-US"/>
        </a:p>
      </dgm:t>
    </dgm:pt>
    <dgm:pt modelId="{4CC6E08F-0C4D-4D55-9801-7E8DDAD0F6E3}" type="pres">
      <dgm:prSet presAssocID="{3E9A179B-85F7-4581-A6E3-AA8B236C669A}" presName="srcNode" presStyleLbl="node1" presStyleIdx="0" presStyleCnt="2"/>
      <dgm:spPr/>
      <dgm:t>
        <a:bodyPr/>
        <a:lstStyle/>
        <a:p>
          <a:endParaRPr lang="zh-TW" altLang="en-US"/>
        </a:p>
      </dgm:t>
    </dgm:pt>
    <dgm:pt modelId="{B5AEFC0D-3D1C-4105-BF42-91D1BD05677C}" type="pres">
      <dgm:prSet presAssocID="{3E9A179B-85F7-4581-A6E3-AA8B236C669A}" presName="conn" presStyleLbl="parChTrans1D2" presStyleIdx="0" presStyleCnt="1"/>
      <dgm:spPr/>
      <dgm:t>
        <a:bodyPr/>
        <a:lstStyle/>
        <a:p>
          <a:endParaRPr lang="zh-TW" altLang="en-US"/>
        </a:p>
      </dgm:t>
    </dgm:pt>
    <dgm:pt modelId="{FAA67533-9597-4C2F-81AE-6D5012F020ED}" type="pres">
      <dgm:prSet presAssocID="{3E9A179B-85F7-4581-A6E3-AA8B236C669A}" presName="extraNode" presStyleLbl="node1" presStyleIdx="0" presStyleCnt="2"/>
      <dgm:spPr/>
      <dgm:t>
        <a:bodyPr/>
        <a:lstStyle/>
        <a:p>
          <a:endParaRPr lang="zh-TW" altLang="en-US"/>
        </a:p>
      </dgm:t>
    </dgm:pt>
    <dgm:pt modelId="{A27E8067-4822-4EB8-A0C5-843799BCEAB3}" type="pres">
      <dgm:prSet presAssocID="{3E9A179B-85F7-4581-A6E3-AA8B236C669A}" presName="dstNode" presStyleLbl="node1" presStyleIdx="0" presStyleCnt="2"/>
      <dgm:spPr/>
      <dgm:t>
        <a:bodyPr/>
        <a:lstStyle/>
        <a:p>
          <a:endParaRPr lang="zh-TW" altLang="en-US"/>
        </a:p>
      </dgm:t>
    </dgm:pt>
    <dgm:pt modelId="{B7A48867-F0D6-40CE-B6B1-8822ABCEAC41}" type="pres">
      <dgm:prSet presAssocID="{F7366883-234A-44D8-8ED2-726C464FA115}" presName="text_1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1DB98CC-AB98-4AFA-BE8C-CEA8E6194B7F}" type="pres">
      <dgm:prSet presAssocID="{F7366883-234A-44D8-8ED2-726C464FA115}" presName="accent_1" presStyleCnt="0"/>
      <dgm:spPr/>
      <dgm:t>
        <a:bodyPr/>
        <a:lstStyle/>
        <a:p>
          <a:endParaRPr lang="zh-TW" altLang="en-US"/>
        </a:p>
      </dgm:t>
    </dgm:pt>
    <dgm:pt modelId="{F023EDE5-BCEE-4CCF-954D-28A305A022C8}" type="pres">
      <dgm:prSet presAssocID="{F7366883-234A-44D8-8ED2-726C464FA115}" presName="accentRepeatNode" presStyleLbl="solidFgAcc1" presStyleIdx="0" presStyleCnt="2"/>
      <dgm:spPr/>
      <dgm:t>
        <a:bodyPr/>
        <a:lstStyle/>
        <a:p>
          <a:endParaRPr lang="zh-TW" altLang="en-US"/>
        </a:p>
      </dgm:t>
    </dgm:pt>
    <dgm:pt modelId="{93979C71-95BA-4B32-931D-CB3DDA4BCF35}" type="pres">
      <dgm:prSet presAssocID="{1D439B68-AF9F-4A72-937B-FBA5192C2D3F}" presName="text_2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28A688D-021C-4528-BB78-608DCDA3F893}" type="pres">
      <dgm:prSet presAssocID="{1D439B68-AF9F-4A72-937B-FBA5192C2D3F}" presName="accent_2" presStyleCnt="0"/>
      <dgm:spPr/>
      <dgm:t>
        <a:bodyPr/>
        <a:lstStyle/>
        <a:p>
          <a:endParaRPr lang="zh-TW" altLang="en-US"/>
        </a:p>
      </dgm:t>
    </dgm:pt>
    <dgm:pt modelId="{B045F17F-128D-4764-9421-E04764E989DC}" type="pres">
      <dgm:prSet presAssocID="{1D439B68-AF9F-4A72-937B-FBA5192C2D3F}" presName="accentRepeatNode" presStyleLbl="solidFgAcc1" presStyleIdx="1" presStyleCnt="2"/>
      <dgm:spPr/>
      <dgm:t>
        <a:bodyPr/>
        <a:lstStyle/>
        <a:p>
          <a:endParaRPr lang="zh-TW" altLang="en-US"/>
        </a:p>
      </dgm:t>
    </dgm:pt>
  </dgm:ptLst>
  <dgm:cxnLst>
    <dgm:cxn modelId="{512B4621-6AE3-479A-B3C4-8C985DD604D9}" type="presOf" srcId="{3E9A179B-85F7-4581-A6E3-AA8B236C669A}" destId="{B121DEF1-E87C-4CCD-99F7-9F37E7263AC4}" srcOrd="0" destOrd="0" presId="urn:microsoft.com/office/officeart/2008/layout/VerticalCurvedList"/>
    <dgm:cxn modelId="{CF66C59E-403F-40F3-BEC3-F5817F266766}" srcId="{3E9A179B-85F7-4581-A6E3-AA8B236C669A}" destId="{1D439B68-AF9F-4A72-937B-FBA5192C2D3F}" srcOrd="1" destOrd="0" parTransId="{DBC325D1-478F-4DF3-9F77-DDBC1A5F9C9A}" sibTransId="{51E5B95D-B2A1-4017-96B0-B43774FD1C71}"/>
    <dgm:cxn modelId="{17EF086E-4E87-415A-9EA8-A73B84557977}" type="presOf" srcId="{490DC24E-CB93-48EC-81AA-CA464410245A}" destId="{B5AEFC0D-3D1C-4105-BF42-91D1BD05677C}" srcOrd="0" destOrd="0" presId="urn:microsoft.com/office/officeart/2008/layout/VerticalCurvedList"/>
    <dgm:cxn modelId="{D20EB295-0F55-4D7C-AAE0-C0D1B5E00621}" srcId="{3E9A179B-85F7-4581-A6E3-AA8B236C669A}" destId="{F7366883-234A-44D8-8ED2-726C464FA115}" srcOrd="0" destOrd="0" parTransId="{F39B3D53-F9D4-4941-AC4B-F2535E55B62C}" sibTransId="{490DC24E-CB93-48EC-81AA-CA464410245A}"/>
    <dgm:cxn modelId="{21D3D529-DB4D-4B25-9C65-28DA16394297}" type="presOf" srcId="{F7366883-234A-44D8-8ED2-726C464FA115}" destId="{B7A48867-F0D6-40CE-B6B1-8822ABCEAC41}" srcOrd="0" destOrd="0" presId="urn:microsoft.com/office/officeart/2008/layout/VerticalCurvedList"/>
    <dgm:cxn modelId="{2560694B-4837-4357-9986-1C51C8D001AE}" type="presOf" srcId="{1D439B68-AF9F-4A72-937B-FBA5192C2D3F}" destId="{93979C71-95BA-4B32-931D-CB3DDA4BCF35}" srcOrd="0" destOrd="0" presId="urn:microsoft.com/office/officeart/2008/layout/VerticalCurvedList"/>
    <dgm:cxn modelId="{CBA6488E-E8DC-465F-9FF2-37D735D9102D}" type="presParOf" srcId="{B121DEF1-E87C-4CCD-99F7-9F37E7263AC4}" destId="{A5115D23-4920-4B4B-9A87-CD97A795A061}" srcOrd="0" destOrd="0" presId="urn:microsoft.com/office/officeart/2008/layout/VerticalCurvedList"/>
    <dgm:cxn modelId="{A1B03198-CCC8-4E66-ADCB-8DC9D4FC52BC}" type="presParOf" srcId="{A5115D23-4920-4B4B-9A87-CD97A795A061}" destId="{0E90A07E-923E-403C-8CE6-C35263F7BBA7}" srcOrd="0" destOrd="0" presId="urn:microsoft.com/office/officeart/2008/layout/VerticalCurvedList"/>
    <dgm:cxn modelId="{16976174-E6A2-4F2F-8BC9-491A357BDE2F}" type="presParOf" srcId="{0E90A07E-923E-403C-8CE6-C35263F7BBA7}" destId="{4CC6E08F-0C4D-4D55-9801-7E8DDAD0F6E3}" srcOrd="0" destOrd="0" presId="urn:microsoft.com/office/officeart/2008/layout/VerticalCurvedList"/>
    <dgm:cxn modelId="{7DEC26AB-4966-4E27-B412-9CF4C9DF987E}" type="presParOf" srcId="{0E90A07E-923E-403C-8CE6-C35263F7BBA7}" destId="{B5AEFC0D-3D1C-4105-BF42-91D1BD05677C}" srcOrd="1" destOrd="0" presId="urn:microsoft.com/office/officeart/2008/layout/VerticalCurvedList"/>
    <dgm:cxn modelId="{B1DEF649-795C-4F0A-953A-2252BDAC6FD6}" type="presParOf" srcId="{0E90A07E-923E-403C-8CE6-C35263F7BBA7}" destId="{FAA67533-9597-4C2F-81AE-6D5012F020ED}" srcOrd="2" destOrd="0" presId="urn:microsoft.com/office/officeart/2008/layout/VerticalCurvedList"/>
    <dgm:cxn modelId="{9C6C5361-70B8-4AE3-B1C0-52DBBFFE03E9}" type="presParOf" srcId="{0E90A07E-923E-403C-8CE6-C35263F7BBA7}" destId="{A27E8067-4822-4EB8-A0C5-843799BCEAB3}" srcOrd="3" destOrd="0" presId="urn:microsoft.com/office/officeart/2008/layout/VerticalCurvedList"/>
    <dgm:cxn modelId="{7B0B635F-6D57-4202-96BF-67FFD66D445D}" type="presParOf" srcId="{A5115D23-4920-4B4B-9A87-CD97A795A061}" destId="{B7A48867-F0D6-40CE-B6B1-8822ABCEAC41}" srcOrd="1" destOrd="0" presId="urn:microsoft.com/office/officeart/2008/layout/VerticalCurvedList"/>
    <dgm:cxn modelId="{A55EC553-CD63-42C5-B34D-383B69578EA5}" type="presParOf" srcId="{A5115D23-4920-4B4B-9A87-CD97A795A061}" destId="{81DB98CC-AB98-4AFA-BE8C-CEA8E6194B7F}" srcOrd="2" destOrd="0" presId="urn:microsoft.com/office/officeart/2008/layout/VerticalCurvedList"/>
    <dgm:cxn modelId="{D24DEC02-E120-4C0E-8462-D9C44D641CCB}" type="presParOf" srcId="{81DB98CC-AB98-4AFA-BE8C-CEA8E6194B7F}" destId="{F023EDE5-BCEE-4CCF-954D-28A305A022C8}" srcOrd="0" destOrd="0" presId="urn:microsoft.com/office/officeart/2008/layout/VerticalCurvedList"/>
    <dgm:cxn modelId="{F9ACBD39-6655-4FCE-A0ED-901F5F6E3FB4}" type="presParOf" srcId="{A5115D23-4920-4B4B-9A87-CD97A795A061}" destId="{93979C71-95BA-4B32-931D-CB3DDA4BCF35}" srcOrd="3" destOrd="0" presId="urn:microsoft.com/office/officeart/2008/layout/VerticalCurvedList"/>
    <dgm:cxn modelId="{5988DAE3-4844-43CF-9DEE-656C80519C34}" type="presParOf" srcId="{A5115D23-4920-4B4B-9A87-CD97A795A061}" destId="{F28A688D-021C-4528-BB78-608DCDA3F893}" srcOrd="4" destOrd="0" presId="urn:microsoft.com/office/officeart/2008/layout/VerticalCurvedList"/>
    <dgm:cxn modelId="{CECD262D-8BFB-4340-B5B7-3F849CB0BF13}" type="presParOf" srcId="{F28A688D-021C-4528-BB78-608DCDA3F893}" destId="{B045F17F-128D-4764-9421-E04764E989D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AEFC0D-3D1C-4105-BF42-91D1BD05677C}">
      <dsp:nvSpPr>
        <dsp:cNvPr id="0" name=""/>
        <dsp:cNvSpPr/>
      </dsp:nvSpPr>
      <dsp:spPr>
        <a:xfrm>
          <a:off x="-4444510" y="-686595"/>
          <a:ext cx="5333631" cy="5333631"/>
        </a:xfrm>
        <a:prstGeom prst="blockArc">
          <a:avLst>
            <a:gd name="adj1" fmla="val 18900000"/>
            <a:gd name="adj2" fmla="val 2700000"/>
            <a:gd name="adj3" fmla="val 405"/>
          </a:avLst>
        </a:prstGeom>
        <a:noFill/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A48867-F0D6-40CE-B6B1-8822ABCEAC41}">
      <dsp:nvSpPr>
        <dsp:cNvPr id="0" name=""/>
        <dsp:cNvSpPr/>
      </dsp:nvSpPr>
      <dsp:spPr>
        <a:xfrm>
          <a:off x="728027" y="565788"/>
          <a:ext cx="6835636" cy="113141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98063" tIns="91440" rIns="91440" bIns="9144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zh-TW" altLang="en-US" sz="3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rPr>
            <a:t>壹、新興毒品辨識</a:t>
          </a:r>
          <a:endParaRPr lang="zh-TW" altLang="en-US" sz="3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標楷體" pitchFamily="65" charset="-120"/>
            <a:ea typeface="標楷體" pitchFamily="65" charset="-120"/>
          </a:endParaRPr>
        </a:p>
      </dsp:txBody>
      <dsp:txXfrm>
        <a:off x="728027" y="565788"/>
        <a:ext cx="6835636" cy="1131418"/>
      </dsp:txXfrm>
    </dsp:sp>
    <dsp:sp modelId="{F023EDE5-BCEE-4CCF-954D-28A305A022C8}">
      <dsp:nvSpPr>
        <dsp:cNvPr id="0" name=""/>
        <dsp:cNvSpPr/>
      </dsp:nvSpPr>
      <dsp:spPr>
        <a:xfrm>
          <a:off x="20891" y="424361"/>
          <a:ext cx="1414273" cy="141427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979C71-95BA-4B32-931D-CB3DDA4BCF35}">
      <dsp:nvSpPr>
        <dsp:cNvPr id="0" name=""/>
        <dsp:cNvSpPr/>
      </dsp:nvSpPr>
      <dsp:spPr>
        <a:xfrm>
          <a:off x="728027" y="2263233"/>
          <a:ext cx="6835636" cy="1131418"/>
        </a:xfrm>
        <a:prstGeom prst="rect">
          <a:avLst/>
        </a:prstGeom>
        <a:solidFill>
          <a:schemeClr val="accent4">
            <a:hueOff val="7484979"/>
            <a:satOff val="-41387"/>
            <a:lumOff val="-3529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98063" tIns="91440" rIns="91440" bIns="9144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zh-TW" altLang="en-US" sz="3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rPr>
            <a:t>貳、反毒技巧</a:t>
          </a:r>
          <a:endParaRPr lang="zh-TW" altLang="en-US" sz="3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標楷體" pitchFamily="65" charset="-120"/>
            <a:ea typeface="標楷體" pitchFamily="65" charset="-120"/>
          </a:endParaRPr>
        </a:p>
      </dsp:txBody>
      <dsp:txXfrm>
        <a:off x="728027" y="2263233"/>
        <a:ext cx="6835636" cy="1131418"/>
      </dsp:txXfrm>
    </dsp:sp>
    <dsp:sp modelId="{B045F17F-128D-4764-9421-E04764E989DC}">
      <dsp:nvSpPr>
        <dsp:cNvPr id="0" name=""/>
        <dsp:cNvSpPr/>
      </dsp:nvSpPr>
      <dsp:spPr>
        <a:xfrm>
          <a:off x="20891" y="2121805"/>
          <a:ext cx="1414273" cy="141427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BD4C05-776C-495A-9B5D-C23F332CC6D3}" type="datetimeFigureOut">
              <a:rPr lang="zh-TW" altLang="en-US" smtClean="0"/>
              <a:t>2017/3/14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2E5A86-18B8-4570-9924-5F8035F1641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128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4D7644-C411-464D-9F9C-5CA84E12E849}" type="datetimeFigureOut">
              <a:rPr lang="zh-TW" altLang="en-US" smtClean="0"/>
              <a:t>2017/3/14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7AB3F3-2179-472E-87B3-8EB94EA738E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085034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矩形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矩形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標題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TW" altLang="en-US" smtClean="0"/>
              <a:t>按一下以編輯母片副標題樣式</a:t>
            </a:r>
            <a:endParaRPr kumimoji="0" lang="en-US"/>
          </a:p>
        </p:txBody>
      </p:sp>
      <p:sp>
        <p:nvSpPr>
          <p:cNvPr id="28" name="日期版面配置區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5BBEAD13-0566-4C6C-97E7-55F17F24B09F}" type="datetimeFigureOut">
              <a:rPr lang="zh-TW" altLang="en-US" smtClean="0"/>
              <a:t>2017/3/14</a:t>
            </a:fld>
            <a:endParaRPr lang="zh-TW" altLang="en-US"/>
          </a:p>
        </p:txBody>
      </p:sp>
      <p:sp>
        <p:nvSpPr>
          <p:cNvPr id="17" name="頁尾版面配置區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29" name="投影片編號版面配置區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2017/3/14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7" name="Picture 2" descr="C:\Users\july\Desktop\0002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1431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5BBEAD13-0566-4C6C-97E7-55F17F24B09F}" type="datetimeFigureOut">
              <a:rPr lang="zh-TW" altLang="en-US" smtClean="0"/>
              <a:t>2017/3/14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7" name="矩形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矩形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矩形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2017/3/14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7" name="矩形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矩形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矩形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2" name="日期版面配置區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2017/3/14</a:t>
            </a:fld>
            <a:endParaRPr lang="zh-TW" altLang="en-US"/>
          </a:p>
        </p:txBody>
      </p:sp>
      <p:sp>
        <p:nvSpPr>
          <p:cNvPr id="13" name="投影片編號版面配置區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4" name="頁尾版面配置區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9" name="內容版面配置區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8" name="日期版面配置區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5BBEAD13-0566-4C6C-97E7-55F17F24B09F}" type="datetimeFigureOut">
              <a:rPr lang="zh-TW" altLang="en-US" smtClean="0"/>
              <a:t>2017/3/14</a:t>
            </a:fld>
            <a:endParaRPr lang="zh-TW" altLang="en-US"/>
          </a:p>
        </p:txBody>
      </p:sp>
      <p:sp>
        <p:nvSpPr>
          <p:cNvPr id="10" name="投影片編號版面配置區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2" name="頁尾版面配置區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3" name="內容版面配置區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0" name="日期版面配置區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5BBEAD13-0566-4C6C-97E7-55F17F24B09F}" type="datetimeFigureOut">
              <a:rPr lang="zh-TW" altLang="en-US" smtClean="0"/>
              <a:t>2017/3/14</a:t>
            </a:fld>
            <a:endParaRPr lang="zh-TW" altLang="en-US"/>
          </a:p>
        </p:txBody>
      </p:sp>
      <p:sp>
        <p:nvSpPr>
          <p:cNvPr id="12" name="投影片編號版面配置區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4" name="頁尾版面配置區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zh-TW" altLang="en-US"/>
          </a:p>
        </p:txBody>
      </p:sp>
      <p:sp>
        <p:nvSpPr>
          <p:cNvPr id="16" name="文字版面配置區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15" name="文字版面配置區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2017/3/14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6" name="Picture 2" descr="C:\Users\july\Desktop\0002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1431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2017/3/14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2017/3/14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9" name="內容版面配置區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pic>
        <p:nvPicPr>
          <p:cNvPr id="8" name="Picture 2" descr="C:\Users\july\Desktop\0002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1431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8" name="矩形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矩形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矩形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1" name="矩形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日期版面配置區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5BBEAD13-0566-4C6C-97E7-55F17F24B09F}" type="datetimeFigureOut">
              <a:rPr lang="zh-TW" altLang="en-US" smtClean="0"/>
              <a:t>2017/3/14</a:t>
            </a:fld>
            <a:endParaRPr lang="zh-TW" altLang="en-US"/>
          </a:p>
        </p:txBody>
      </p:sp>
      <p:sp>
        <p:nvSpPr>
          <p:cNvPr id="13" name="投影片編號版面配置區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4" name="頁尾版面配置區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zh-TW" altLang="en-US" smtClean="0"/>
              <a:t>按一下圖示以新增圖片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標題版面配置區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3" name="文字版面配置區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smtClean="0"/>
              <a:t>第二層</a:t>
            </a:r>
          </a:p>
          <a:p>
            <a:pPr lvl="2" eaLnBrk="1" latinLnBrk="0" hangingPunct="1"/>
            <a:r>
              <a:rPr kumimoji="0" lang="zh-TW" altLang="en-US" smtClean="0"/>
              <a:t>第三層</a:t>
            </a:r>
          </a:p>
          <a:p>
            <a:pPr lvl="3" eaLnBrk="1" latinLnBrk="0" hangingPunct="1"/>
            <a:r>
              <a:rPr kumimoji="0" lang="zh-TW" altLang="en-US" smtClean="0"/>
              <a:t>第四層</a:t>
            </a:r>
          </a:p>
          <a:p>
            <a:pPr lvl="4" eaLnBrk="1" latinLnBrk="0" hangingPunct="1"/>
            <a:r>
              <a:rPr kumimoji="0" lang="zh-TW" altLang="en-US" smtClean="0"/>
              <a:t>第五層</a:t>
            </a:r>
            <a:endParaRPr kumimoji="0" lang="en-US"/>
          </a:p>
        </p:txBody>
      </p:sp>
      <p:sp>
        <p:nvSpPr>
          <p:cNvPr id="14" name="日期版面配置區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5BBEAD13-0566-4C6C-97E7-55F17F24B09F}" type="datetimeFigureOut">
              <a:rPr lang="zh-TW" altLang="en-US" smtClean="0"/>
              <a:t>2017/3/14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7" name="矩形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矩形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矩形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投影片編號版面配置區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5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&#23567;&#24801;&#39764;&#27602;&#21654;&#21857;&#21253;&#26032;&#32862;.mp4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&#23567;&#29066;&#36575;&#31958;&#27602;&#21697;&#26032;&#32862;.mp4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&#24688;&#29305;&#33609;&#27602;&#21697;&#26032;&#32862;.mp4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35.jpeg"/><Relationship Id="rId4" Type="http://schemas.openxmlformats.org/officeDocument/2006/relationships/image" Target="../media/image34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hyperlink" Target="&#21009;&#20107;&#23616;&#21453;&#27602;&#24494;&#38651;&#24433;-&#21191;&#25954;&#30340;&#24515;(&#39640;&#28165;&#29256;).mp4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/>
          <p:cNvSpPr txBox="1">
            <a:spLocks/>
          </p:cNvSpPr>
          <p:nvPr/>
        </p:nvSpPr>
        <p:spPr>
          <a:xfrm>
            <a:off x="323607" y="3356992"/>
            <a:ext cx="8772519" cy="971677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6000" dirty="0" smtClean="0">
                <a:solidFill>
                  <a:srgbClr val="C0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標楷體" pitchFamily="65" charset="-120"/>
                <a:ea typeface="標楷體" pitchFamily="65" charset="-120"/>
              </a:rPr>
              <a:t>新興毒品辨識及反毒技巧</a:t>
            </a:r>
            <a:endParaRPr lang="zh-TW" altLang="en-US" sz="6000" dirty="0">
              <a:solidFill>
                <a:srgbClr val="C0000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52543" y="507109"/>
            <a:ext cx="8609991" cy="1920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zh-TW" altLang="en-US" sz="5400" b="1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國立臺北科技大學</a:t>
            </a:r>
            <a:endParaRPr lang="en-US" altLang="zh-TW" sz="5400" b="1" dirty="0" smtClean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  <a:p>
            <a:pPr algn="ctr">
              <a:spcBef>
                <a:spcPct val="20000"/>
              </a:spcBef>
            </a:pPr>
            <a:r>
              <a:rPr lang="zh-TW" altLang="en-US" sz="5400" b="1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藥物濫用防制教育</a:t>
            </a:r>
            <a:endParaRPr kumimoji="0" lang="zh-TW" altLang="en-US" sz="5400" b="1" dirty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" name="副標題 2"/>
          <p:cNvSpPr txBox="1">
            <a:spLocks/>
          </p:cNvSpPr>
          <p:nvPr/>
        </p:nvSpPr>
        <p:spPr>
          <a:xfrm>
            <a:off x="4709867" y="5589240"/>
            <a:ext cx="4473352" cy="685800"/>
          </a:xfrm>
          <a:prstGeom prst="rect">
            <a:avLst/>
          </a:prstGeom>
        </p:spPr>
        <p:txBody>
          <a:bodyPr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TW" sz="3200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106</a:t>
            </a:r>
            <a:r>
              <a:rPr lang="zh-TW" altLang="en-US" sz="3200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年</a:t>
            </a:r>
            <a:r>
              <a:rPr lang="en-US" altLang="zh-TW" sz="3200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 sz="3200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月</a:t>
            </a:r>
            <a:r>
              <a:rPr lang="en-US" altLang="zh-TW" sz="3200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14</a:t>
            </a:r>
            <a:r>
              <a:rPr lang="zh-TW" altLang="en-US" sz="3200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日</a:t>
            </a:r>
            <a:endParaRPr lang="zh-TW" altLang="en-US" sz="3200" dirty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607" y="116632"/>
            <a:ext cx="1422400" cy="836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007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4188125" y="1854527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sz="2800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毒咖啡</a:t>
            </a:r>
            <a:r>
              <a:rPr lang="en-US" altLang="zh-TW" sz="28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8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奶茶</a:t>
            </a:r>
            <a:r>
              <a:rPr lang="en-US" altLang="zh-TW" sz="28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2800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包：</a:t>
            </a:r>
            <a:endParaRPr lang="en-US" altLang="zh-TW" sz="2800" dirty="0" smtClean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2800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毒販為躲避警方追查、降低毒品成本、吸引更多人好奇嘗試，將毒品摻入市售咖啡包中。 </a:t>
            </a:r>
            <a:endParaRPr lang="en-US" altLang="zh-TW" sz="2800" dirty="0" smtClean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2050" name="Picture 2" descr="C:\Users\R120609479\Desktop\106.3.14北科大毒品宣講\IMG_99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94336"/>
            <a:ext cx="3118561" cy="2340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R120609479\Desktop\106.3.14北科大毒品宣講\IMG_99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228574"/>
            <a:ext cx="2950710" cy="1780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R120609479\Desktop\106.3.14北科大毒品宣講\IMG_991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29" y="4101296"/>
            <a:ext cx="2565576" cy="203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1903\Desktop\LogoName\logo_combin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679" y="193431"/>
            <a:ext cx="6644496" cy="1073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9738" y="5844127"/>
            <a:ext cx="1422400" cy="836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3104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/>
          <p:cNvSpPr>
            <a:spLocks noGrp="1"/>
          </p:cNvSpPr>
          <p:nvPr>
            <p:ph type="body" idx="1"/>
          </p:nvPr>
        </p:nvSpPr>
        <p:spPr>
          <a:xfrm>
            <a:off x="2123728" y="2743200"/>
            <a:ext cx="6912768" cy="3782144"/>
          </a:xfrm>
        </p:spPr>
        <p:txBody>
          <a:bodyPr>
            <a:noAutofit/>
          </a:bodyPr>
          <a:lstStyle/>
          <a:p>
            <a:pPr algn="just"/>
            <a:r>
              <a:rPr lang="zh-TW" altLang="en-US" sz="2400" b="1" u="sng" dirty="0">
                <a:solidFill>
                  <a:srgbClr val="9D373F"/>
                </a:solidFill>
                <a:latin typeface="微軟正黑體"/>
              </a:rPr>
              <a:t>美髮師販毒 </a:t>
            </a:r>
            <a:r>
              <a:rPr lang="en-US" altLang="zh-TW" sz="2400" b="1" u="sng" dirty="0">
                <a:solidFill>
                  <a:srgbClr val="9D373F"/>
                </a:solidFill>
                <a:latin typeface="微軟正黑體"/>
              </a:rPr>
              <a:t>250"</a:t>
            </a:r>
            <a:r>
              <a:rPr lang="zh-TW" altLang="en-US" sz="2400" b="1" u="sng" dirty="0">
                <a:solidFill>
                  <a:srgbClr val="9D373F"/>
                </a:solidFill>
                <a:latin typeface="微軟正黑體"/>
              </a:rPr>
              <a:t>咖啡包</a:t>
            </a:r>
            <a:r>
              <a:rPr lang="en-US" altLang="zh-TW" sz="2400" b="1" u="sng" dirty="0">
                <a:solidFill>
                  <a:srgbClr val="9D373F"/>
                </a:solidFill>
                <a:latin typeface="微軟正黑體"/>
              </a:rPr>
              <a:t>"</a:t>
            </a:r>
            <a:r>
              <a:rPr lang="zh-TW" altLang="en-US" sz="2400" b="1" u="sng" dirty="0">
                <a:solidFill>
                  <a:srgbClr val="9D373F"/>
                </a:solidFill>
                <a:latin typeface="微軟正黑體"/>
              </a:rPr>
              <a:t>遭攔截</a:t>
            </a:r>
          </a:p>
          <a:p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106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日凌晨三點多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，台北一名美髮師在回家路上，被大安分局羅斯福路派出所員警攔查，在車上發現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250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包的咖啡包，仔細一看上面有小惡魔圖案，原來通通是毒品，只是員警怎麼訊問女子她都不願承認，只說和別人有債務糾紛，但這些毒咖啡包，竟然和先前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W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命案中的毒品包裝完全一樣，究竟有何用途，就等警方進一步調查。</a:t>
            </a:r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破案案例</a:t>
            </a:r>
            <a:endParaRPr lang="zh-TW" altLang="en-US" dirty="0"/>
          </a:p>
        </p:txBody>
      </p:sp>
      <p:pic>
        <p:nvPicPr>
          <p:cNvPr id="7" name="Picture 2" descr="C:\Users\R120609479\Desktop\106.3.14北科大毒品宣講\IMG_99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685907"/>
            <a:ext cx="2211167" cy="1172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R120609479\Desktop\106.3.14北科大毒品宣講\IMG_9924.JPG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956" y="4544"/>
            <a:ext cx="3413044" cy="256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9738" y="5844127"/>
            <a:ext cx="1422400" cy="836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6290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4188125" y="1854527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sz="2800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跳跳糖：</a:t>
            </a:r>
            <a:endParaRPr lang="en-US" altLang="zh-TW" sz="2800" dirty="0" smtClean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2800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主要源自香港，又稱</a:t>
            </a:r>
            <a:r>
              <a:rPr lang="en-US" altLang="zh-TW" sz="2800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happy</a:t>
            </a:r>
            <a:r>
              <a:rPr lang="zh-TW" altLang="en-US" sz="2800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粉、開心粉。</a:t>
            </a:r>
            <a:endParaRPr lang="en-US" altLang="zh-TW" sz="2800" dirty="0" smtClean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2800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使用後會有加強性慾、興奮作用。由於它如糖果般，常被作為迷姦藥。 </a:t>
            </a:r>
            <a:endParaRPr lang="en-US" altLang="zh-TW" sz="2800" dirty="0" smtClean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87" y="260648"/>
            <a:ext cx="3606838" cy="6381328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9738" y="5844127"/>
            <a:ext cx="1422400" cy="836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4159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4188125" y="1854527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sz="2800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迷情巧克力：</a:t>
            </a:r>
            <a:endParaRPr lang="en-US" altLang="zh-TW" sz="2800" dirty="0" smtClean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2800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毒販為了躲避警方查緝，近年常以糖果並包裝成巧克力掩護毒品。這是仿金莎及雷神巧克力包裝。 </a:t>
            </a:r>
            <a:endParaRPr lang="en-US" altLang="zh-TW" sz="2800" dirty="0" smtClean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8"/>
            <a:ext cx="3606838" cy="6381328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9738" y="5844127"/>
            <a:ext cx="1422400" cy="836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4159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4188125" y="1854527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sz="2800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搖頭丸果凍：</a:t>
            </a:r>
            <a:endParaRPr lang="en-US" altLang="zh-TW" sz="2800" dirty="0" smtClean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2800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毒販為鬆懈民眾警覺性，同時逃避警察查緝，而製作果凍造型。 </a:t>
            </a:r>
            <a:endParaRPr lang="en-US" altLang="zh-TW" sz="2800" dirty="0" smtClean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8"/>
            <a:ext cx="3647538" cy="6453336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9738" y="5844127"/>
            <a:ext cx="1422400" cy="836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4159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4188125" y="1854527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sz="2800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毒軟糖：</a:t>
            </a:r>
            <a:endParaRPr lang="en-US" altLang="zh-TW" sz="2800" dirty="0" smtClean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2800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毒販將毒品摻入軟糖中，並躲避警方查緝。 </a:t>
            </a:r>
            <a:endParaRPr lang="en-US" altLang="zh-TW" sz="2800" dirty="0" smtClean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098" name="Picture 2" descr="C:\Users\R120609479\Desktop\106.3.14北科大毒品宣講\IMG_99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92696"/>
            <a:ext cx="3779912" cy="2835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R120609479\Desktop\106.3.14北科大毒品宣講\IMG_99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3586">
            <a:off x="343762" y="3890246"/>
            <a:ext cx="4723332" cy="246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9738" y="5844127"/>
            <a:ext cx="1422400" cy="836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494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/>
          <p:cNvSpPr>
            <a:spLocks noGrp="1"/>
          </p:cNvSpPr>
          <p:nvPr>
            <p:ph type="body" idx="1"/>
          </p:nvPr>
        </p:nvSpPr>
        <p:spPr>
          <a:xfrm>
            <a:off x="2123728" y="2743200"/>
            <a:ext cx="6912768" cy="3782144"/>
          </a:xfrm>
        </p:spPr>
        <p:txBody>
          <a:bodyPr>
            <a:noAutofit/>
          </a:bodyPr>
          <a:lstStyle/>
          <a:p>
            <a:r>
              <a:rPr lang="zh-TW" altLang="en-US" sz="2400" b="1" u="sng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搖頭丸攻陷知名進口小熊軟糖　</a:t>
            </a:r>
            <a:r>
              <a:rPr lang="en-US" altLang="zh-TW" sz="2400" b="1" u="sng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400" b="1" u="sng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顆</a:t>
            </a:r>
            <a:r>
              <a:rPr lang="en-US" altLang="zh-TW" sz="2400" b="1" u="sng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500</a:t>
            </a:r>
          </a:p>
          <a:p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台南市警方近日臨檢酒店，發現一名董姓男子持有多包三合一咖啡及一包歐洲軟糖，因董男有毒品前科，警方直覺咖啡是毒品，但看到知名軟糖就覺得怪異，一個大男人怎會愛吃軟糖，追問才知道這包軟糖是特製品，裡頭含有搖頭丸成分，是新出的精緻毒品。</a:t>
            </a:r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破案案例</a:t>
            </a:r>
            <a:endParaRPr lang="zh-TW" altLang="en-US" dirty="0"/>
          </a:p>
        </p:txBody>
      </p:sp>
      <p:pic>
        <p:nvPicPr>
          <p:cNvPr id="9" name="Picture 4" descr="C:\Users\R120609479\Desktop\106.3.14北科大毒品宣講\小熊軟糖毒品.jpg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1201" y="6848"/>
            <a:ext cx="2512799" cy="2630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C:\Users\R120609479\Desktop\106.3.14北科大毒品宣講\小熊軟糖毒品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00291">
            <a:off x="-122744" y="4935876"/>
            <a:ext cx="2358033" cy="16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9738" y="5844127"/>
            <a:ext cx="1422400" cy="836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5539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4188125" y="1854527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sz="2800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金鋼梅子粉、梅錠：</a:t>
            </a:r>
            <a:endParaRPr lang="en-US" altLang="zh-TW" sz="2800" dirty="0" smtClean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2800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毒販將毒品摻入梅子粉或壓製成梅錠，以躲避警方查緝。 </a:t>
            </a:r>
            <a:endParaRPr lang="en-US" altLang="zh-TW" sz="2800" dirty="0" smtClean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60648"/>
            <a:ext cx="3647538" cy="6453336"/>
          </a:xfrm>
          <a:prstGeom prst="rect">
            <a:avLst/>
          </a:prstGeom>
        </p:spPr>
      </p:pic>
      <p:pic>
        <p:nvPicPr>
          <p:cNvPr id="3074" name="Picture 2" descr="C:\Users\R120609479\Desktop\106.3.14北科大毒品宣講\IMG_99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487316"/>
            <a:ext cx="2994586" cy="2245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9738" y="5844127"/>
            <a:ext cx="1422400" cy="836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4159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4188125" y="1854527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sz="2800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彩色毒膠囊：</a:t>
            </a:r>
            <a:endParaRPr lang="en-US" altLang="zh-TW" sz="2800" dirty="0" smtClean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2800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毒販為了讓毒品口服時不會苦，將毒品放入彩色膠囊中，並躲避警方查緝。 </a:t>
            </a:r>
            <a:endParaRPr lang="en-US" altLang="zh-TW" sz="2800" dirty="0" smtClean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48680"/>
            <a:ext cx="3444037" cy="6093296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9738" y="5844127"/>
            <a:ext cx="1422400" cy="836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4159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4188125" y="1559039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sz="2800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恰</a:t>
            </a:r>
            <a:r>
              <a:rPr lang="zh-TW" altLang="en-US" sz="28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特草</a:t>
            </a:r>
            <a:r>
              <a:rPr lang="en-US" altLang="zh-TW" sz="2800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8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巧</a:t>
            </a:r>
            <a:r>
              <a:rPr lang="zh-TW" altLang="en-US" sz="2800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茶</a:t>
            </a:r>
            <a:r>
              <a:rPr lang="zh-TW" altLang="en-US" sz="28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、</a:t>
            </a:r>
            <a:r>
              <a:rPr lang="zh-TW" altLang="en-US" sz="2800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阿拉伯</a:t>
            </a:r>
            <a:r>
              <a:rPr lang="zh-TW" altLang="en-US" sz="28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茶、東非罌粟</a:t>
            </a:r>
            <a:r>
              <a:rPr lang="en-US" altLang="zh-TW" sz="2800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2800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：</a:t>
            </a:r>
            <a:endParaRPr lang="en-US" altLang="zh-TW" sz="2800" dirty="0" smtClean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2800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葉片含</a:t>
            </a:r>
            <a:r>
              <a:rPr lang="zh-TW" altLang="en-US" sz="28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興奮物質卡西酮，可嚼碎食用。 </a:t>
            </a:r>
            <a:endParaRPr lang="en-US" altLang="zh-TW" sz="2800" dirty="0" smtClean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122" name="Picture 2" descr="C:\Users\R120609479\Desktop\106.3.14北科大毒品宣講\IMG_99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21" y="659568"/>
            <a:ext cx="3981093" cy="2327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R120609479\Desktop\106.3.14北科大毒品宣講\IMG_99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77" y="3308796"/>
            <a:ext cx="3981093" cy="265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9738" y="5844127"/>
            <a:ext cx="1422400" cy="836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3120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 </a:t>
            </a:r>
            <a:endParaRPr lang="zh-TW" altLang="en-US" dirty="0"/>
          </a:p>
        </p:txBody>
      </p:sp>
      <p:sp>
        <p:nvSpPr>
          <p:cNvPr id="7" name="矩形 6"/>
          <p:cNvSpPr/>
          <p:nvPr/>
        </p:nvSpPr>
        <p:spPr>
          <a:xfrm>
            <a:off x="2051720" y="116632"/>
            <a:ext cx="5143500" cy="100012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簡報綱要</a:t>
            </a:r>
          </a:p>
        </p:txBody>
      </p:sp>
      <p:graphicFrame>
        <p:nvGraphicFramePr>
          <p:cNvPr id="8" name="資料庫圖表 7"/>
          <p:cNvGraphicFramePr/>
          <p:nvPr>
            <p:extLst>
              <p:ext uri="{D42A27DB-BD31-4B8C-83A1-F6EECF244321}">
                <p14:modId xmlns:p14="http://schemas.microsoft.com/office/powerpoint/2010/main" val="1946059795"/>
              </p:ext>
            </p:extLst>
          </p:nvPr>
        </p:nvGraphicFramePr>
        <p:xfrm>
          <a:off x="827585" y="1556792"/>
          <a:ext cx="7584556" cy="3960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9738" y="5844127"/>
            <a:ext cx="1422400" cy="836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5375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5AEFC0D-3D1C-4105-BF42-91D1BD0567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8">
                                            <p:graphicEl>
                                              <a:dgm id="{B5AEFC0D-3D1C-4105-BF42-91D1BD05677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023EDE5-BCEE-4CCF-954D-28A305A022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>
                                            <p:graphicEl>
                                              <a:dgm id="{F023EDE5-BCEE-4CCF-954D-28A305A022C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7A48867-F0D6-40CE-B6B1-8822ABCEAC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">
                                            <p:graphicEl>
                                              <a:dgm id="{B7A48867-F0D6-40CE-B6B1-8822ABCEAC4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045F17F-128D-4764-9421-E04764E989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8">
                                            <p:graphicEl>
                                              <a:dgm id="{B045F17F-128D-4764-9421-E04764E989D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3979C71-95BA-4B32-931D-CB3DDA4BCF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8">
                                            <p:graphicEl>
                                              <a:dgm id="{93979C71-95BA-4B32-931D-CB3DDA4BCF3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Sub>
          <a:bldDgm bld="one"/>
        </p:bldSub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/>
          <p:cNvSpPr>
            <a:spLocks noGrp="1"/>
          </p:cNvSpPr>
          <p:nvPr>
            <p:ph type="body" idx="1"/>
          </p:nvPr>
        </p:nvSpPr>
        <p:spPr>
          <a:xfrm>
            <a:off x="2123728" y="2743200"/>
            <a:ext cx="6912768" cy="3782144"/>
          </a:xfrm>
        </p:spPr>
        <p:txBody>
          <a:bodyPr>
            <a:noAutofit/>
          </a:bodyPr>
          <a:lstStyle/>
          <a:p>
            <a:r>
              <a:rPr lang="zh-TW" altLang="en-US" sz="2400" b="1" u="sng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小心這是毒！「恰特草」外觀如茶葉　台首</a:t>
            </a:r>
            <a:r>
              <a:rPr lang="zh-TW" altLang="en-US" sz="2400" b="1" u="sng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見</a:t>
            </a:r>
            <a:endParaRPr lang="en-US" altLang="zh-TW" sz="2400" b="1" u="sng" dirty="0" smtClean="0">
              <a:solidFill>
                <a:srgbClr val="C00000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刑事局與大安分局於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106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日破獲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，國內首見走私毒品「恰特草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134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公斤的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案件，恰特草主要分布在非洲，裡面含有二級毒品「卡西酮」，由於它曬乾後外表很像茶葉，食用的方式也是跟茶葉類似，可以沖泡，民眾不太容易分辨，因此要提醒大家，不要喝來路不明的茶飲，以免不小心誤食毒品。</a:t>
            </a:r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破案案例</a:t>
            </a:r>
            <a:endParaRPr lang="zh-TW" altLang="en-US" dirty="0"/>
          </a:p>
        </p:txBody>
      </p:sp>
      <p:pic>
        <p:nvPicPr>
          <p:cNvPr id="8" name="Picture 4" descr="C:\Users\R120609479\Desktop\106.3.14北科大毒品宣講\IMG_9911.JPG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4788" y="0"/>
            <a:ext cx="4043188" cy="256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C:\Users\R120609479\Desktop\106.3.14北科大毒品宣講\洽特草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27346">
            <a:off x="-183317" y="4826109"/>
            <a:ext cx="3059410" cy="171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9738" y="5844127"/>
            <a:ext cx="1422400" cy="836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5084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版面配置區 5"/>
          <p:cNvSpPr>
            <a:spLocks noGrp="1"/>
          </p:cNvSpPr>
          <p:nvPr>
            <p:ph type="body" idx="1"/>
          </p:nvPr>
        </p:nvSpPr>
        <p:spPr>
          <a:xfrm>
            <a:off x="539552" y="2636912"/>
            <a:ext cx="7843193" cy="1656184"/>
          </a:xfrm>
        </p:spPr>
        <p:txBody>
          <a:bodyPr>
            <a:noAutofit/>
          </a:bodyPr>
          <a:lstStyle/>
          <a:p>
            <a:pPr algn="ctr"/>
            <a:r>
              <a:rPr lang="zh-TW" altLang="en-US" sz="9600" b="1" i="1" dirty="0">
                <a:solidFill>
                  <a:srgbClr val="0000FF"/>
                </a:solidFill>
                <a:effectLst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  <a:latin typeface="標楷體" pitchFamily="65" charset="-120"/>
                <a:ea typeface="標楷體" pitchFamily="65" charset="-120"/>
              </a:rPr>
              <a:t>反毒</a:t>
            </a:r>
            <a:r>
              <a:rPr lang="zh-TW" altLang="en-US" sz="9600" b="1" i="1" dirty="0" smtClean="0">
                <a:solidFill>
                  <a:srgbClr val="0000FF"/>
                </a:solidFill>
                <a:effectLst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  <a:latin typeface="標楷體" pitchFamily="65" charset="-120"/>
                <a:ea typeface="標楷體" pitchFamily="65" charset="-120"/>
              </a:rPr>
              <a:t>技巧</a:t>
            </a:r>
            <a:endParaRPr lang="zh-TW" altLang="en-US" sz="9600" i="1" dirty="0">
              <a:solidFill>
                <a:srgbClr val="0000FF"/>
              </a:solidFill>
              <a:effectLst>
                <a:outerShdw blurRad="60007" dir="2000400" sy="-30000" kx="-800400" algn="bl" rotWithShape="0">
                  <a:prstClr val="black">
                    <a:alpha val="20000"/>
                  </a:prst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9" name="Picture 2" descr="C:\Users\1903\Desktop\LogoName\logo_combi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900" y="332656"/>
            <a:ext cx="6644496" cy="1073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9738" y="5844127"/>
            <a:ext cx="1422400" cy="836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2917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Picture 2" descr="G:\大安偵查隊\01_犯罪預防宣導業務\03社區治安會議\105\00大安分局聯合社區治安會議\2017世大運圖\柔道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0276" y="5805263"/>
            <a:ext cx="1188619" cy="958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G:\大安偵查隊\01_犯罪預防宣導業務\03社區治安會議\105\00大安分局聯合社區治安會議\2017世大運圖\2017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5960202"/>
            <a:ext cx="2409017" cy="803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july\Desktop\大安分局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143114"/>
            <a:ext cx="1656184" cy="437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內容版面配置區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7410" name="Picture 2" descr="C:\Users\R120609479\Desktop\106.3.14北科大毒品宣講\反毒八招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31489"/>
            <a:ext cx="9126880" cy="542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1903\Desktop\LogoName\logo_combin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306" y="187189"/>
            <a:ext cx="6644496" cy="1073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7059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8" name="Picture 3" descr="G:\大安偵查隊\01_犯罪預防宣導業務\03社區治安會議\105\00大安分局聯合社區治安會議\2017世大運圖\2017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5733256"/>
            <a:ext cx="2409017" cy="803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版面配置區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170" name="Picture 2" descr="C:\Users\R120609479\Desktop\106.3.14北科大毒品宣講\IMG_985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9152677" cy="6468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4316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2" name="文字版面配置區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8194" name="Picture 2" descr="C:\Users\R120609479\Desktop\106.3.14北科大毒品宣講\IMG_98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60" y="150903"/>
            <a:ext cx="9121740" cy="6446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4992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2" name="文字版面配置區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9218" name="Picture 2" descr="C:\Users\R120609479\Desktop\106.3.14北科大毒品宣講\IMG_98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9144000" cy="6462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8185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2" name="文字版面配置區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42" name="Picture 2" descr="C:\Users\R120609479\Desktop\106.3.14北科大毒品宣講\IMG_985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" y="188640"/>
            <a:ext cx="9142816" cy="6461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0755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8" name="Picture 3" descr="G:\大安偵查隊\01_犯罪預防宣導業務\03社區治安會議\105\00大安分局聯合社區治安會議\2017世大運圖\2017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5733256"/>
            <a:ext cx="2409017" cy="803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版面配置區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1266" name="Picture 2" descr="C:\Users\R120609479\Desktop\106.3.14北科大毒品宣講\IMG_985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9144000" cy="646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8673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8" name="Picture 3" descr="G:\大安偵查隊\01_犯罪預防宣導業務\03社區治安會議\105\00大安分局聯合社區治安會議\2017世大運圖\2017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5733256"/>
            <a:ext cx="2409017" cy="803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版面配置區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2290" name="Picture 2" descr="C:\Users\R120609479\Desktop\106.3.14北科大毒品宣講\IMG_985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9138689" cy="6458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5114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8" name="Picture 3" descr="G:\大安偵查隊\01_犯罪預防宣導業務\03社區治安會議\105\00大安分局聯合社區治安會議\2017世大運圖\2017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5733256"/>
            <a:ext cx="2409017" cy="803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版面配置區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3314" name="Picture 2" descr="C:\Users\R120609479\Desktop\106.3.14北科大毒品宣講\IMG_985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9144000" cy="646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2194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zh-TW" altLang="zh-TW" b="1" dirty="0">
                <a:latin typeface="標楷體" pitchFamily="65" charset="-120"/>
                <a:ea typeface="標楷體" pitchFamily="65" charset="-120"/>
              </a:rPr>
              <a:t>貫徹市長「打</a:t>
            </a:r>
            <a:r>
              <a:rPr lang="en-US" altLang="zh-TW" b="1" dirty="0">
                <a:latin typeface="標楷體" pitchFamily="65" charset="-120"/>
                <a:ea typeface="標楷體" pitchFamily="65" charset="-120"/>
              </a:rPr>
              <a:t>K</a:t>
            </a:r>
            <a:r>
              <a:rPr lang="zh-TW" altLang="zh-TW" b="1" dirty="0">
                <a:latin typeface="標楷體" pitchFamily="65" charset="-120"/>
                <a:ea typeface="標楷體" pitchFamily="65" charset="-120"/>
              </a:rPr>
              <a:t>大作戰」</a:t>
            </a:r>
            <a:r>
              <a:rPr lang="zh-TW" altLang="zh-TW" b="1" dirty="0" smtClean="0">
                <a:latin typeface="標楷體" pitchFamily="65" charset="-120"/>
                <a:ea typeface="標楷體" pitchFamily="65" charset="-120"/>
              </a:rPr>
              <a:t>政策</a:t>
            </a:r>
            <a:endParaRPr lang="en-US" altLang="zh-TW" b="1" dirty="0" smtClean="0">
              <a:latin typeface="標楷體" pitchFamily="65" charset="-120"/>
              <a:ea typeface="標楷體" pitchFamily="65" charset="-120"/>
            </a:endParaRPr>
          </a:p>
          <a:p>
            <a:pPr lvl="1"/>
            <a:r>
              <a:rPr lang="zh-TW" altLang="zh-TW" dirty="0">
                <a:latin typeface="標楷體" pitchFamily="65" charset="-120"/>
                <a:ea typeface="標楷體" pitchFamily="65" charset="-120"/>
              </a:rPr>
              <a:t>臺北市柯文哲市長認為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K</a:t>
            </a:r>
            <a:r>
              <a:rPr lang="zh-TW" altLang="zh-TW" dirty="0">
                <a:latin typeface="標楷體" pitchFamily="65" charset="-120"/>
                <a:ea typeface="標楷體" pitchFamily="65" charset="-120"/>
              </a:rPr>
              <a:t>他命及各種複合式毒品太過氾濫，指示掃蕩毒品犯罪為治安維護首要工作，臺北市政府警察局</a:t>
            </a:r>
            <a:r>
              <a:rPr lang="zh-TW" altLang="zh-TW" dirty="0" smtClean="0">
                <a:latin typeface="標楷體" pitchFamily="65" charset="-120"/>
                <a:ea typeface="標楷體" pitchFamily="65" charset="-120"/>
              </a:rPr>
              <a:t>爰訂</a:t>
            </a:r>
            <a:r>
              <a:rPr lang="zh-TW" altLang="zh-TW" dirty="0">
                <a:latin typeface="標楷體" pitchFamily="65" charset="-120"/>
                <a:ea typeface="標楷體" pitchFamily="65" charset="-120"/>
              </a:rPr>
              <a:t>定「打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K</a:t>
            </a:r>
            <a:r>
              <a:rPr lang="zh-TW" altLang="zh-TW" dirty="0">
                <a:latin typeface="標楷體" pitchFamily="65" charset="-120"/>
                <a:ea typeface="標楷體" pitchFamily="65" charset="-120"/>
              </a:rPr>
              <a:t>大作戰」工作計畫，積極查緝毒品</a:t>
            </a:r>
            <a:r>
              <a:rPr lang="zh-TW" altLang="zh-TW" dirty="0" smtClean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lvl="1"/>
            <a:r>
              <a:rPr lang="zh-TW" altLang="zh-TW" dirty="0">
                <a:latin typeface="標楷體" pitchFamily="65" charset="-120"/>
                <a:ea typeface="標楷體" pitchFamily="65" charset="-120"/>
              </a:rPr>
              <a:t>吸食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K</a:t>
            </a:r>
            <a:r>
              <a:rPr lang="zh-TW" altLang="zh-TW" dirty="0">
                <a:latin typeface="標楷體" pitchFamily="65" charset="-120"/>
                <a:ea typeface="標楷體" pitchFamily="65" charset="-120"/>
              </a:rPr>
              <a:t>毒係被「慫恿—好奇—吸食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--</a:t>
            </a:r>
            <a:r>
              <a:rPr lang="zh-TW" altLang="zh-TW" dirty="0">
                <a:latin typeface="標楷體" pitchFamily="65" charset="-120"/>
                <a:ea typeface="標楷體" pitchFamily="65" charset="-120"/>
              </a:rPr>
              <a:t>成癮」，因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k</a:t>
            </a:r>
            <a:r>
              <a:rPr lang="zh-TW" altLang="zh-TW" dirty="0">
                <a:latin typeface="標楷體" pitchFamily="65" charset="-120"/>
                <a:ea typeface="標楷體" pitchFamily="65" charset="-120"/>
              </a:rPr>
              <a:t>毒取得容易又列為第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zh-TW" dirty="0">
                <a:latin typeface="標楷體" pitchFamily="65" charset="-120"/>
                <a:ea typeface="標楷體" pitchFamily="65" charset="-120"/>
              </a:rPr>
              <a:t>級毒品之故，目前更嚴重侵入到校園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----</a:t>
            </a:r>
            <a:r>
              <a:rPr lang="zh-TW" altLang="zh-TW" dirty="0">
                <a:latin typeface="標楷體" pitchFamily="65" charset="-120"/>
                <a:ea typeface="標楷體" pitchFamily="65" charset="-120"/>
              </a:rPr>
              <a:t>而「校園悄悄遭染黑、染毒的變化，其實是更真實、也更迫切的問題」、「青少年吸毒不僅已是兵臨城下的國民健康」問題，更關係著台灣下一代的精神面貌。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9" name="Picture 2" descr="C:\Users\1903\Desktop\LogoName\logo_combi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620" y="202223"/>
            <a:ext cx="6644496" cy="1073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9738" y="5844127"/>
            <a:ext cx="1422400" cy="836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4722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zh-TW" altLang="zh-TW" dirty="0">
                <a:latin typeface="標楷體" pitchFamily="65" charset="-120"/>
                <a:ea typeface="標楷體" pitchFamily="65" charset="-120"/>
              </a:rPr>
              <a:t>吸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K</a:t>
            </a:r>
            <a:r>
              <a:rPr lang="zh-TW" altLang="zh-TW" dirty="0" smtClean="0">
                <a:latin typeface="標楷體" pitchFamily="65" charset="-120"/>
                <a:ea typeface="標楷體" pitchFamily="65" charset="-120"/>
              </a:rPr>
              <a:t>後遺症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lvl="1"/>
            <a:r>
              <a:rPr lang="zh-TW" altLang="zh-TW" dirty="0">
                <a:latin typeface="標楷體" pitchFamily="65" charset="-120"/>
                <a:ea typeface="標楷體" pitchFamily="65" charset="-120"/>
              </a:rPr>
              <a:t>而長期吸食Ｋ他命亦會造成胃潰瘍，以及反應遲鈍、口齒不清、情緒不穩、注意力不集中、記憶力及智力衰退等，「Ｋ他命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NO </a:t>
            </a:r>
            <a:r>
              <a:rPr lang="en-US" altLang="zh-TW" dirty="0" err="1">
                <a:latin typeface="標楷體" pitchFamily="65" charset="-120"/>
                <a:ea typeface="標楷體" pitchFamily="65" charset="-120"/>
              </a:rPr>
              <a:t>NO</a:t>
            </a:r>
            <a:r>
              <a:rPr lang="zh-TW" altLang="zh-TW" dirty="0">
                <a:latin typeface="標楷體" pitchFamily="65" charset="-120"/>
                <a:ea typeface="標楷體" pitchFamily="65" charset="-120"/>
              </a:rPr>
              <a:t>症候群」之神經精神症狀。</a:t>
            </a:r>
            <a:endParaRPr lang="zh-TW" altLang="zh-TW" sz="2100" dirty="0">
              <a:latin typeface="標楷體" pitchFamily="65" charset="-120"/>
              <a:ea typeface="標楷體" pitchFamily="65" charset="-120"/>
            </a:endParaRPr>
          </a:p>
          <a:p>
            <a:pPr lvl="1"/>
            <a:r>
              <a:rPr lang="zh-TW" altLang="zh-TW" dirty="0">
                <a:latin typeface="標楷體" pitchFamily="65" charset="-120"/>
                <a:ea typeface="標楷體" pitchFamily="65" charset="-120"/>
              </a:rPr>
              <a:t>Ｋ他命危害人體膀胱胃腸及神經系統，如同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SARS</a:t>
            </a:r>
            <a:r>
              <a:rPr lang="zh-TW" altLang="zh-TW" dirty="0">
                <a:latin typeface="標楷體" pitchFamily="65" charset="-120"/>
                <a:ea typeface="標楷體" pitchFamily="65" charset="-120"/>
              </a:rPr>
              <a:t>一樣，是一項前所未見的新疾病：Ｋ他命膀胱疼痛症候群，Ｋ他命膀胱潰瘍症候群。</a:t>
            </a:r>
            <a:endParaRPr lang="zh-TW" altLang="zh-TW" sz="2100" dirty="0">
              <a:latin typeface="標楷體" pitchFamily="65" charset="-120"/>
              <a:ea typeface="標楷體" pitchFamily="65" charset="-120"/>
            </a:endParaRPr>
          </a:p>
          <a:p>
            <a:pPr lvl="1"/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K</a:t>
            </a:r>
            <a:r>
              <a:rPr lang="zh-TW" altLang="zh-TW" dirty="0">
                <a:latin typeface="標楷體" pitchFamily="65" charset="-120"/>
                <a:ea typeface="標楷體" pitchFamily="65" charset="-120"/>
              </a:rPr>
              <a:t>他命的代謝物會導致膀胱壁纖維化，縮小膀胱容量到如彈珠般大小，藥物濫用者很可能必須包尿布度日，更嚴重的話還要切除膀胱，終其一生背尿袋。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8" name="Picture 2" descr="C:\Users\1903\Desktop\LogoName\logo_combi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1" y="193431"/>
            <a:ext cx="6505543" cy="1050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9738" y="5844127"/>
            <a:ext cx="1422400" cy="836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5199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zh-TW" altLang="zh-TW" dirty="0" smtClean="0">
                <a:latin typeface="標楷體" pitchFamily="65" charset="-120"/>
                <a:ea typeface="標楷體" pitchFamily="65" charset="-120"/>
              </a:rPr>
              <a:t>罰</a:t>
            </a:r>
            <a:r>
              <a:rPr lang="zh-TW" altLang="zh-TW" dirty="0">
                <a:latin typeface="標楷體" pitchFamily="65" charset="-120"/>
                <a:ea typeface="標楷體" pitchFamily="65" charset="-120"/>
              </a:rPr>
              <a:t>則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" name="圖片 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 bwMode="auto">
          <a:xfrm>
            <a:off x="1115616" y="2132856"/>
            <a:ext cx="7344816" cy="367240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2" descr="C:\Users\1903\Desktop\LogoName\logo_combin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39" y="193432"/>
            <a:ext cx="6433535" cy="1039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9738" y="5844127"/>
            <a:ext cx="1422400" cy="836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8498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1026" name="Picture 2" descr="C:\Users\R120609479\Desktop\106.3.14北科大毒品宣講\勇敢的心封面.jpg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26895"/>
            <a:ext cx="9144000" cy="5486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9738" y="5844127"/>
            <a:ext cx="1422400" cy="836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4011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1907704" y="2708920"/>
            <a:ext cx="6984776" cy="16561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8800" b="1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簡報結束</a:t>
            </a:r>
            <a:endParaRPr lang="zh-TW" altLang="en-US" sz="8800" b="1" dirty="0">
              <a:solidFill>
                <a:srgbClr val="C0000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2050" name="Picture 2" descr="G:\大安偵查隊\01_犯罪預防宣導業務\03社區治安會議\105\00大安分局聯合社區治安會議\2017世大運圖\943732_479139288865322_1549173416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53" y="1894235"/>
            <a:ext cx="2719102" cy="3821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1903\Desktop\LogoName\logo_combin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1" y="193431"/>
            <a:ext cx="6505543" cy="1050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9738" y="5844127"/>
            <a:ext cx="1422400" cy="836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248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3995936" y="1628800"/>
            <a:ext cx="4770112" cy="4467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2600" dirty="0">
                <a:latin typeface="標楷體" pitchFamily="65" charset="-120"/>
                <a:ea typeface="標楷體" pitchFamily="65" charset="-120"/>
              </a:rPr>
              <a:t>法務部法醫研究所統計</a:t>
            </a:r>
            <a:r>
              <a:rPr lang="zh-TW" altLang="en-US" sz="2600" dirty="0" smtClean="0">
                <a:latin typeface="標楷體" pitchFamily="65" charset="-120"/>
                <a:ea typeface="標楷體" pitchFamily="65" charset="-120"/>
              </a:rPr>
              <a:t>近</a:t>
            </a:r>
            <a:r>
              <a:rPr lang="en-US" altLang="zh-TW" sz="2600" dirty="0" smtClean="0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 sz="2600" dirty="0" smtClean="0">
                <a:latin typeface="標楷體" pitchFamily="65" charset="-120"/>
                <a:ea typeface="標楷體" pitchFamily="65" charset="-120"/>
              </a:rPr>
              <a:t>年</a:t>
            </a:r>
            <a:r>
              <a:rPr lang="zh-TW" altLang="en-US" sz="2600" dirty="0">
                <a:latin typeface="標楷體" pitchFamily="65" charset="-120"/>
                <a:ea typeface="標楷體" pitchFamily="65" charset="-120"/>
              </a:rPr>
              <a:t>受理鑑定吸毒致死人數顯示</a:t>
            </a:r>
            <a:r>
              <a:rPr lang="zh-TW" altLang="en-US" sz="2600" dirty="0" smtClean="0">
                <a:latin typeface="標楷體" pitchFamily="65" charset="-120"/>
                <a:ea typeface="標楷體" pitchFamily="65" charset="-120"/>
              </a:rPr>
              <a:t>，</a:t>
            </a:r>
            <a:r>
              <a:rPr lang="en-US" altLang="zh-TW" sz="2600" dirty="0" smtClean="0">
                <a:latin typeface="標楷體" pitchFamily="65" charset="-120"/>
                <a:ea typeface="標楷體" pitchFamily="65" charset="-120"/>
              </a:rPr>
              <a:t>99</a:t>
            </a:r>
            <a:r>
              <a:rPr lang="zh-TW" altLang="en-US" sz="2600" dirty="0" smtClean="0">
                <a:latin typeface="標楷體" pitchFamily="65" charset="-120"/>
                <a:ea typeface="標楷體" pitchFamily="65" charset="-120"/>
              </a:rPr>
              <a:t>年至</a:t>
            </a:r>
            <a:r>
              <a:rPr lang="en-US" altLang="zh-TW" sz="2600" dirty="0" smtClean="0">
                <a:latin typeface="標楷體" pitchFamily="65" charset="-120"/>
                <a:ea typeface="標楷體" pitchFamily="65" charset="-120"/>
              </a:rPr>
              <a:t>101</a:t>
            </a:r>
            <a:r>
              <a:rPr lang="zh-TW" altLang="en-US" sz="2600" dirty="0" smtClean="0">
                <a:latin typeface="標楷體" pitchFamily="65" charset="-120"/>
                <a:ea typeface="標楷體" pitchFamily="65" charset="-120"/>
              </a:rPr>
              <a:t>年的</a:t>
            </a:r>
            <a:r>
              <a:rPr lang="en-US" altLang="zh-TW" sz="2600" dirty="0" smtClean="0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 sz="2600" dirty="0" smtClean="0">
                <a:latin typeface="標楷體" pitchFamily="65" charset="-120"/>
                <a:ea typeface="標楷體" pitchFamily="65" charset="-120"/>
              </a:rPr>
              <a:t>年</a:t>
            </a:r>
            <a:r>
              <a:rPr lang="zh-TW" altLang="en-US" sz="2600" dirty="0">
                <a:latin typeface="標楷體" pitchFamily="65" charset="-120"/>
                <a:ea typeface="標楷體" pitchFamily="65" charset="-120"/>
              </a:rPr>
              <a:t>間，未發現施用新興毒品死亡情形</a:t>
            </a:r>
            <a:r>
              <a:rPr lang="zh-TW" altLang="en-US" sz="2600" dirty="0" smtClean="0">
                <a:latin typeface="標楷體" pitchFamily="65" charset="-120"/>
                <a:ea typeface="標楷體" pitchFamily="65" charset="-120"/>
              </a:rPr>
              <a:t>；</a:t>
            </a:r>
            <a:r>
              <a:rPr lang="en-US" altLang="zh-TW" sz="2600" dirty="0" smtClean="0">
                <a:latin typeface="標楷體" pitchFamily="65" charset="-120"/>
                <a:ea typeface="標楷體" pitchFamily="65" charset="-120"/>
              </a:rPr>
              <a:t>102</a:t>
            </a:r>
            <a:r>
              <a:rPr lang="zh-TW" altLang="en-US" sz="2600" dirty="0" smtClean="0">
                <a:latin typeface="標楷體" pitchFamily="65" charset="-120"/>
                <a:ea typeface="標楷體" pitchFamily="65" charset="-120"/>
              </a:rPr>
              <a:t>年有</a:t>
            </a:r>
            <a:r>
              <a:rPr lang="en-US" altLang="zh-TW" sz="2600" dirty="0" smtClean="0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600" dirty="0" smtClean="0">
                <a:latin typeface="標楷體" pitchFamily="65" charset="-120"/>
                <a:ea typeface="標楷體" pitchFamily="65" charset="-120"/>
              </a:rPr>
              <a:t>人</a:t>
            </a:r>
            <a:r>
              <a:rPr lang="zh-TW" altLang="en-US" sz="2600" dirty="0">
                <a:latin typeface="標楷體" pitchFamily="65" charset="-120"/>
                <a:ea typeface="標楷體" pitchFamily="65" charset="-120"/>
              </a:rPr>
              <a:t>吸食新興毒品「喵喵」致死；隔年增</a:t>
            </a:r>
            <a:r>
              <a:rPr lang="zh-TW" altLang="en-US" sz="2600" dirty="0" smtClean="0">
                <a:latin typeface="標楷體" pitchFamily="65" charset="-120"/>
                <a:ea typeface="標楷體" pitchFamily="65" charset="-120"/>
              </a:rPr>
              <a:t>至</a:t>
            </a:r>
            <a:r>
              <a:rPr lang="en-US" altLang="zh-TW" sz="2600" dirty="0" smtClean="0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 sz="2600" dirty="0" smtClean="0">
                <a:latin typeface="標楷體" pitchFamily="65" charset="-120"/>
                <a:ea typeface="標楷體" pitchFamily="65" charset="-120"/>
              </a:rPr>
              <a:t>人；</a:t>
            </a:r>
            <a:r>
              <a:rPr lang="en-US" altLang="zh-TW" sz="2600" dirty="0" smtClean="0">
                <a:latin typeface="標楷體" pitchFamily="65" charset="-120"/>
                <a:ea typeface="標楷體" pitchFamily="65" charset="-120"/>
              </a:rPr>
              <a:t>104</a:t>
            </a:r>
            <a:r>
              <a:rPr lang="zh-TW" altLang="en-US" sz="2600" dirty="0" smtClean="0">
                <a:latin typeface="標楷體" pitchFamily="65" charset="-120"/>
                <a:ea typeface="標楷體" pitchFamily="65" charset="-120"/>
              </a:rPr>
              <a:t>年</a:t>
            </a:r>
            <a:r>
              <a:rPr lang="zh-TW" altLang="en-US" sz="2600" dirty="0">
                <a:latin typeface="標楷體" pitchFamily="65" charset="-120"/>
                <a:ea typeface="標楷體" pitchFamily="65" charset="-120"/>
              </a:rPr>
              <a:t>竟飆升</a:t>
            </a:r>
            <a:r>
              <a:rPr lang="zh-TW" altLang="en-US" sz="2600" dirty="0" smtClean="0">
                <a:latin typeface="標楷體" pitchFamily="65" charset="-120"/>
                <a:ea typeface="標楷體" pitchFamily="65" charset="-120"/>
              </a:rPr>
              <a:t>至</a:t>
            </a:r>
            <a:r>
              <a:rPr lang="zh-TW" altLang="en-US" sz="2600" b="1" u="sng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９４</a:t>
            </a:r>
            <a:r>
              <a:rPr lang="zh-TW" altLang="en-US" sz="2600" dirty="0" smtClean="0">
                <a:latin typeface="標楷體" pitchFamily="65" charset="-120"/>
                <a:ea typeface="標楷體" pitchFamily="65" charset="-120"/>
              </a:rPr>
              <a:t>人</a:t>
            </a:r>
            <a:r>
              <a:rPr lang="zh-TW" altLang="en-US" sz="2600" dirty="0">
                <a:latin typeface="標楷體" pitchFamily="65" charset="-120"/>
                <a:ea typeface="標楷體" pitchFamily="65" charset="-120"/>
              </a:rPr>
              <a:t>，是</a:t>
            </a:r>
            <a:r>
              <a:rPr lang="zh-TW" altLang="en-US" sz="2600" dirty="0" smtClean="0">
                <a:latin typeface="標楷體" pitchFamily="65" charset="-120"/>
                <a:ea typeface="標楷體" pitchFamily="65" charset="-120"/>
              </a:rPr>
              <a:t>前</a:t>
            </a:r>
            <a:r>
              <a:rPr lang="en-US" altLang="zh-TW" sz="2600" dirty="0" smtClean="0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600" dirty="0" smtClean="0">
                <a:latin typeface="標楷體" pitchFamily="65" charset="-120"/>
                <a:ea typeface="標楷體" pitchFamily="65" charset="-120"/>
              </a:rPr>
              <a:t>年的</a:t>
            </a:r>
            <a:r>
              <a:rPr lang="zh-TW" altLang="en-US" sz="2600" b="1" u="sng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２３．５</a:t>
            </a:r>
            <a:r>
              <a:rPr lang="zh-TW" altLang="en-US" sz="2600" dirty="0" smtClean="0">
                <a:latin typeface="標楷體" pitchFamily="65" charset="-120"/>
                <a:ea typeface="標楷體" pitchFamily="65" charset="-120"/>
              </a:rPr>
              <a:t>倍，</a:t>
            </a:r>
            <a:r>
              <a:rPr lang="en-US" altLang="zh-TW" sz="2600" dirty="0" smtClean="0">
                <a:latin typeface="標楷體" pitchFamily="65" charset="-120"/>
                <a:ea typeface="標楷體" pitchFamily="65" charset="-120"/>
              </a:rPr>
              <a:t>105</a:t>
            </a:r>
            <a:r>
              <a:rPr lang="zh-TW" altLang="en-US" sz="2600" dirty="0" smtClean="0">
                <a:latin typeface="標楷體" pitchFamily="65" charset="-120"/>
                <a:ea typeface="標楷體" pitchFamily="65" charset="-120"/>
              </a:rPr>
              <a:t>年</a:t>
            </a:r>
            <a:r>
              <a:rPr lang="zh-TW" altLang="en-US" sz="2600" dirty="0">
                <a:latin typeface="標楷體" pitchFamily="65" charset="-120"/>
                <a:ea typeface="標楷體" pitchFamily="65" charset="-120"/>
              </a:rPr>
              <a:t>尚無全年統計，但</a:t>
            </a:r>
            <a:r>
              <a:rPr lang="zh-TW" altLang="en-US" sz="2600" dirty="0" smtClean="0">
                <a:latin typeface="標楷體" pitchFamily="65" charset="-120"/>
                <a:ea typeface="標楷體" pitchFamily="65" charset="-120"/>
              </a:rPr>
              <a:t>迄</a:t>
            </a:r>
            <a:r>
              <a:rPr lang="en-US" altLang="zh-TW" sz="2600" dirty="0" smtClean="0">
                <a:latin typeface="標楷體" pitchFamily="65" charset="-120"/>
                <a:ea typeface="標楷體" pitchFamily="65" charset="-120"/>
              </a:rPr>
              <a:t>11</a:t>
            </a:r>
            <a:r>
              <a:rPr lang="zh-TW" altLang="en-US" sz="2600" dirty="0" smtClean="0">
                <a:latin typeface="標楷體" pitchFamily="65" charset="-120"/>
                <a:ea typeface="標楷體" pitchFamily="65" charset="-120"/>
              </a:rPr>
              <a:t>月</a:t>
            </a:r>
            <a:r>
              <a:rPr lang="zh-TW" altLang="en-US" sz="2600" dirty="0">
                <a:latin typeface="標楷體" pitchFamily="65" charset="-120"/>
                <a:ea typeface="標楷體" pitchFamily="65" charset="-120"/>
              </a:rPr>
              <a:t>也</a:t>
            </a:r>
            <a:r>
              <a:rPr lang="zh-TW" altLang="en-US" sz="2600" dirty="0" smtClean="0">
                <a:latin typeface="標楷體" pitchFamily="65" charset="-120"/>
                <a:ea typeface="標楷體" pitchFamily="65" charset="-120"/>
              </a:rPr>
              <a:t>已</a:t>
            </a:r>
            <a:r>
              <a:rPr lang="en-US" altLang="zh-TW" sz="2600" dirty="0" smtClean="0">
                <a:latin typeface="標楷體" pitchFamily="65" charset="-120"/>
                <a:ea typeface="標楷體" pitchFamily="65" charset="-120"/>
              </a:rPr>
              <a:t>55</a:t>
            </a:r>
            <a:r>
              <a:rPr lang="zh-TW" altLang="en-US" sz="2600" dirty="0" smtClean="0">
                <a:latin typeface="標楷體" pitchFamily="65" charset="-120"/>
                <a:ea typeface="標楷體" pitchFamily="65" charset="-120"/>
              </a:rPr>
              <a:t>人</a:t>
            </a:r>
            <a:r>
              <a:rPr lang="zh-TW" altLang="en-US" sz="2600" dirty="0">
                <a:latin typeface="標楷體" pitchFamily="65" charset="-120"/>
                <a:ea typeface="標楷體" pitchFamily="65" charset="-120"/>
              </a:rPr>
              <a:t>死亡。</a:t>
            </a:r>
          </a:p>
        </p:txBody>
      </p:sp>
      <p:pic>
        <p:nvPicPr>
          <p:cNvPr id="1026" name="Picture 2" descr="F:\106.3.14北科大毒品宣講\查獲少年染毒人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12" y="1628800"/>
            <a:ext cx="3810000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1903\Desktop\LogoName\logo_combin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679" y="193431"/>
            <a:ext cx="6644496" cy="1073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9738" y="5844127"/>
            <a:ext cx="1422400" cy="836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4604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版面配置區 5"/>
          <p:cNvSpPr>
            <a:spLocks noGrp="1"/>
          </p:cNvSpPr>
          <p:nvPr>
            <p:ph type="body" idx="1"/>
          </p:nvPr>
        </p:nvSpPr>
        <p:spPr>
          <a:xfrm>
            <a:off x="611560" y="2780928"/>
            <a:ext cx="7843193" cy="1656184"/>
          </a:xfrm>
        </p:spPr>
        <p:txBody>
          <a:bodyPr>
            <a:noAutofit/>
          </a:bodyPr>
          <a:lstStyle/>
          <a:p>
            <a:pPr algn="ctr"/>
            <a:r>
              <a:rPr lang="zh-TW" altLang="en-US" sz="9600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新興毒品辨識</a:t>
            </a:r>
          </a:p>
          <a:p>
            <a:pPr algn="ctr"/>
            <a:endParaRPr lang="zh-TW" altLang="en-US" sz="9600" dirty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4338" name="Picture 2" descr="C:\Users\R120609479\Desktop\106.3.14北科大毒品宣講\IMG_99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3058">
            <a:off x="316714" y="4289785"/>
            <a:ext cx="3010405" cy="214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R120609479\Desktop\106.3.14北科大毒品宣講\IMG_99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63322">
            <a:off x="5793962" y="630872"/>
            <a:ext cx="3120842" cy="1755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9738" y="5844127"/>
            <a:ext cx="1422400" cy="836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0363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版面配置區 4"/>
          <p:cNvSpPr>
            <a:spLocks noGrp="1"/>
          </p:cNvSpPr>
          <p:nvPr>
            <p:ph type="body" idx="1"/>
          </p:nvPr>
        </p:nvSpPr>
        <p:spPr>
          <a:xfrm>
            <a:off x="143508" y="3212976"/>
            <a:ext cx="8856984" cy="1261864"/>
          </a:xfrm>
        </p:spPr>
        <p:txBody>
          <a:bodyPr>
            <a:noAutofit/>
          </a:bodyPr>
          <a:lstStyle/>
          <a:p>
            <a:pPr algn="ctr"/>
            <a:r>
              <a:rPr lang="zh-TW" altLang="en-US" sz="6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新興毒品樣式及包裝介紹</a:t>
            </a:r>
            <a:endParaRPr lang="zh-TW" altLang="en-US" sz="6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" name="Picture 2" descr="C:\Users\1903\Desktop\LogoName\logo_combi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67346"/>
            <a:ext cx="6644496" cy="1073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9738" y="5844127"/>
            <a:ext cx="1422400" cy="836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7846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6632"/>
            <a:ext cx="3650028" cy="6457742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4188125" y="1854527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sz="2800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搖頭丸</a:t>
            </a:r>
            <a:r>
              <a:rPr lang="en-US" altLang="zh-TW" sz="2800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(MDMA)</a:t>
            </a:r>
            <a:r>
              <a:rPr lang="zh-TW" altLang="en-US" sz="2800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：</a:t>
            </a:r>
            <a:endParaRPr lang="en-US" altLang="zh-TW" sz="2800" dirty="0" smtClean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2800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又稱快樂丸、狂喜、衣服。</a:t>
            </a:r>
            <a:endParaRPr lang="en-US" altLang="zh-TW" sz="2800" dirty="0" smtClean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2800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具有興奮作用、愉悅、情緒及活動力亢進、心跳加快運動過、牙關緊閉作用。 </a:t>
            </a:r>
            <a:endParaRPr lang="en-US" altLang="zh-TW" sz="2800" dirty="0" smtClean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9738" y="5844127"/>
            <a:ext cx="1422400" cy="836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5658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4188125" y="1854527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sz="2800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搖頭丸</a:t>
            </a:r>
            <a:r>
              <a:rPr lang="en-US" altLang="zh-TW" sz="28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(MDMA) </a:t>
            </a:r>
            <a:r>
              <a:rPr lang="zh-TW" altLang="en-US" sz="2800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：</a:t>
            </a:r>
            <a:endParaRPr lang="en-US" altLang="zh-TW" sz="2800" dirty="0" smtClean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2800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又稱快樂丸、狂喜、衣服。</a:t>
            </a:r>
            <a:endParaRPr lang="en-US" altLang="zh-TW" sz="2800" dirty="0" smtClean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2800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具有興奮作用、愉悅、情緒及活動力亢進、心跳加快運動過、牙關緊閉作用。 </a:t>
            </a:r>
            <a:endParaRPr lang="en-US" altLang="zh-TW" sz="2800" dirty="0" smtClean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026" name="Picture 2" descr="C:\Users\R120609479\Desktop\106.3.14北科大毒品宣講\IMG_99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17549"/>
            <a:ext cx="3320861" cy="3014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R120609479\Desktop\106.3.14北科大毒品宣講\IMG_99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578932"/>
            <a:ext cx="3854078" cy="1927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1903\Desktop\LogoName\logo_combin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679" y="193431"/>
            <a:ext cx="6644496" cy="1073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9738" y="5844127"/>
            <a:ext cx="1422400" cy="836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119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4188125" y="1854527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sz="2800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毒咖啡</a:t>
            </a:r>
            <a:r>
              <a:rPr lang="en-US" altLang="zh-TW" sz="2800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800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奶茶</a:t>
            </a:r>
            <a:r>
              <a:rPr lang="en-US" altLang="zh-TW" sz="2800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2800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包：</a:t>
            </a:r>
            <a:endParaRPr lang="en-US" altLang="zh-TW" sz="2800" dirty="0" smtClean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2800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毒販為躲避警方追查、降低毒品成本、吸引更多人好奇嘗試，將毒品摻入市售咖啡包中。 </a:t>
            </a:r>
            <a:endParaRPr lang="en-US" altLang="zh-TW" sz="2800" dirty="0" smtClean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3688238" cy="6525344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9738" y="5844127"/>
            <a:ext cx="1422400" cy="836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4159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中庸">
  <a:themeElements>
    <a:clrScheme name="中庸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中庸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中庸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7009</TotalTime>
  <Words>864</Words>
  <Application>Microsoft Office PowerPoint</Application>
  <PresentationFormat>如螢幕大小 (4:3)</PresentationFormat>
  <Paragraphs>55</Paragraphs>
  <Slides>33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33</vt:i4>
      </vt:variant>
    </vt:vector>
  </HeadingPairs>
  <TitlesOfParts>
    <vt:vector size="41" baseType="lpstr">
      <vt:lpstr>微軟正黑體</vt:lpstr>
      <vt:lpstr>新細明體</vt:lpstr>
      <vt:lpstr>標楷體</vt:lpstr>
      <vt:lpstr>Calibri</vt:lpstr>
      <vt:lpstr>Tw Cen MT</vt:lpstr>
      <vt:lpstr>Wingdings</vt:lpstr>
      <vt:lpstr>Wingdings 2</vt:lpstr>
      <vt:lpstr>中庸</vt:lpstr>
      <vt:lpstr>PowerPoint 簡報</vt:lpstr>
      <vt:lpstr> 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破案案例</vt:lpstr>
      <vt:lpstr>PowerPoint 簡報</vt:lpstr>
      <vt:lpstr>PowerPoint 簡報</vt:lpstr>
      <vt:lpstr>PowerPoint 簡報</vt:lpstr>
      <vt:lpstr>PowerPoint 簡報</vt:lpstr>
      <vt:lpstr>破案案例</vt:lpstr>
      <vt:lpstr>PowerPoint 簡報</vt:lpstr>
      <vt:lpstr>PowerPoint 簡報</vt:lpstr>
      <vt:lpstr>PowerPoint 簡報</vt:lpstr>
      <vt:lpstr>破案案例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大安偵查許哲銨</dc:creator>
  <cp:lastModifiedBy>1912</cp:lastModifiedBy>
  <cp:revision>265</cp:revision>
  <cp:lastPrinted>2017-03-14T06:25:22Z</cp:lastPrinted>
  <dcterms:created xsi:type="dcterms:W3CDTF">2015-04-02T13:03:21Z</dcterms:created>
  <dcterms:modified xsi:type="dcterms:W3CDTF">2017-03-14T07:25:53Z</dcterms:modified>
</cp:coreProperties>
</file>